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8" r:id="rId2"/>
    <p:sldId id="275" r:id="rId3"/>
    <p:sldId id="278" r:id="rId4"/>
    <p:sldId id="269" r:id="rId5"/>
    <p:sldId id="280" r:id="rId6"/>
    <p:sldId id="284" r:id="rId7"/>
    <p:sldId id="279" r:id="rId8"/>
    <p:sldId id="285" r:id="rId9"/>
    <p:sldId id="281" r:id="rId10"/>
    <p:sldId id="276" r:id="rId11"/>
    <p:sldId id="286" r:id="rId12"/>
    <p:sldId id="289" r:id="rId13"/>
    <p:sldId id="290" r:id="rId14"/>
    <p:sldId id="282" r:id="rId15"/>
    <p:sldId id="288" r:id="rId16"/>
    <p:sldId id="291" r:id="rId17"/>
    <p:sldId id="287" r:id="rId18"/>
  </p:sldIdLst>
  <p:sldSz cx="12192000" cy="6858000"/>
  <p:notesSz cx="6858000" cy="9144000"/>
  <p:defaultTextStyle>
    <a:defPPr rtl="0"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5294" autoAdjust="0"/>
  </p:normalViewPr>
  <p:slideViewPr>
    <p:cSldViewPr snapToGrid="0">
      <p:cViewPr varScale="1">
        <p:scale>
          <a:sx n="67" d="100"/>
          <a:sy n="67" d="100"/>
        </p:scale>
        <p:origin x="644" y="3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0" d="100"/>
          <a:sy n="90" d="100"/>
        </p:scale>
        <p:origin x="285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TONNES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Tonnes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cat>
            <c:strRef>
              <c:f>Sheet1!$A$2:$A$5</c:f>
              <c:strCache>
                <c:ptCount val="4"/>
                <c:pt idx="0">
                  <c:v>Immingham to Valve 1</c:v>
                </c:pt>
                <c:pt idx="1">
                  <c:v>Valve 1 to Valve 2</c:v>
                </c:pt>
                <c:pt idx="2">
                  <c:v>Valve 2 to Valve 3</c:v>
                </c:pt>
                <c:pt idx="3">
                  <c:v>Valve 3 to Theddlethorpe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1953</c:v>
                </c:pt>
                <c:pt idx="1">
                  <c:v>1953</c:v>
                </c:pt>
                <c:pt idx="2">
                  <c:v>2883</c:v>
                </c:pt>
                <c:pt idx="3">
                  <c:v>3069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ED-40BF-8975-B70B75BD40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shape val="box"/>
        <c:axId val="567294296"/>
        <c:axId val="567294688"/>
        <c:axId val="0"/>
      </c:bar3DChart>
      <c:catAx>
        <c:axId val="567294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7294688"/>
        <c:crosses val="autoZero"/>
        <c:auto val="1"/>
        <c:lblAlgn val="ctr"/>
        <c:lblOffset val="100"/>
        <c:noMultiLvlLbl val="0"/>
      </c:catAx>
      <c:valAx>
        <c:axId val="567294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72942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CUBIC</a:t>
            </a:r>
            <a:r>
              <a:rPr lang="en-GB" baseline="0" dirty="0"/>
              <a:t> METRES</a:t>
            </a:r>
            <a:endParaRPr lang="en-GB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Cubic Metres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cat>
            <c:strRef>
              <c:f>Sheet1!$A$2:$A$5</c:f>
              <c:strCache>
                <c:ptCount val="4"/>
                <c:pt idx="0">
                  <c:v>Immingham to Valve 1</c:v>
                </c:pt>
                <c:pt idx="1">
                  <c:v>Valve 1 to Valve 2</c:v>
                </c:pt>
                <c:pt idx="2">
                  <c:v>Valve 2 to Valve 3</c:v>
                </c:pt>
                <c:pt idx="3">
                  <c:v>Valve 3 to Theddlethorpe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1086258</c:v>
                </c:pt>
                <c:pt idx="1">
                  <c:v>1086258</c:v>
                </c:pt>
                <c:pt idx="2">
                  <c:v>1603524</c:v>
                </c:pt>
                <c:pt idx="3">
                  <c:v>1706977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ED-40BF-8975-B70B75BD40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shape val="box"/>
        <c:axId val="567294296"/>
        <c:axId val="567294688"/>
        <c:axId val="0"/>
      </c:bar3DChart>
      <c:catAx>
        <c:axId val="567294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7294688"/>
        <c:crosses val="autoZero"/>
        <c:auto val="1"/>
        <c:lblAlgn val="ctr"/>
        <c:lblOffset val="100"/>
        <c:noMultiLvlLbl val="0"/>
      </c:catAx>
      <c:valAx>
        <c:axId val="567294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72942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633CBA-2502-434A-928C-6EC6967F259D}" type="doc">
      <dgm:prSet loTypeId="urn:microsoft.com/office/officeart/2005/8/layout/cycle2" loCatId="cycle" qsTypeId="urn:microsoft.com/office/officeart/2005/8/quickstyle/simple1" qsCatId="simple" csTypeId="urn:microsoft.com/office/officeart/2005/8/colors/accent1_1" csCatId="accent1" phldr="1"/>
      <dgm:spPr/>
      <dgm:t>
        <a:bodyPr rtlCol="0"/>
        <a:lstStyle/>
        <a:p>
          <a:pPr rtl="0"/>
          <a:endParaRPr lang="en-US"/>
        </a:p>
      </dgm:t>
    </dgm:pt>
    <dgm:pt modelId="{012EDDC6-207F-4EE3-9DEB-146599520561}">
      <dgm:prSet phldrT="[Text]"/>
      <dgm:spPr/>
      <dgm:t>
        <a:bodyPr rtlCol="0"/>
        <a:lstStyle/>
        <a:p>
          <a:pPr rtl="0">
            <a:lnSpc>
              <a:spcPct val="100000"/>
            </a:lnSpc>
            <a:spcAft>
              <a:spcPts val="0"/>
            </a:spcAft>
          </a:pPr>
          <a:r>
            <a:rPr lang="en-GB" noProof="0" dirty="0"/>
            <a:t>Fossil Fuel </a:t>
          </a:r>
        </a:p>
        <a:p>
          <a:pPr rtl="0">
            <a:lnSpc>
              <a:spcPct val="100000"/>
            </a:lnSpc>
            <a:spcAft>
              <a:spcPts val="0"/>
            </a:spcAft>
          </a:pPr>
          <a:r>
            <a:rPr lang="en-GB" noProof="0" dirty="0"/>
            <a:t>Burned</a:t>
          </a:r>
        </a:p>
      </dgm:t>
      <dgm:extLst>
        <a:ext uri="{E40237B7-FDA0-4F09-8148-C483321AD2D9}">
          <dgm14:cNvPr xmlns:dgm14="http://schemas.microsoft.com/office/drawing/2010/diagram" id="0" name="" title="Step 1 title"/>
        </a:ext>
      </dgm:extLst>
    </dgm:pt>
    <dgm:pt modelId="{1850CBD5-1A99-4F4F-897C-451AA66F1516}" type="parTrans" cxnId="{A9676025-22BC-4F10-8860-B270A6112553}">
      <dgm:prSet/>
      <dgm:spPr/>
      <dgm:t>
        <a:bodyPr rtlCol="0"/>
        <a:lstStyle/>
        <a:p>
          <a:pPr rtl="0"/>
          <a:endParaRPr lang="en-US"/>
        </a:p>
      </dgm:t>
    </dgm:pt>
    <dgm:pt modelId="{7985EE53-BD3D-4DB3-B5BD-6B9FFA75B9E6}" type="sibTrans" cxnId="{A9676025-22BC-4F10-8860-B270A6112553}">
      <dgm:prSet/>
      <dgm:spPr/>
      <dgm:t>
        <a:bodyPr rtlCol="0"/>
        <a:lstStyle/>
        <a:p>
          <a:pPr rtl="0"/>
          <a:endParaRPr lang="en-GB" noProof="0" dirty="0"/>
        </a:p>
      </dgm:t>
      <dgm:extLst>
        <a:ext uri="{E40237B7-FDA0-4F09-8148-C483321AD2D9}">
          <dgm14:cNvPr xmlns:dgm14="http://schemas.microsoft.com/office/drawing/2010/diagram" id="0" name="" title="Arrow between Step 1 and Step 2"/>
        </a:ext>
      </dgm:extLst>
    </dgm:pt>
    <dgm:pt modelId="{38FB0022-09EC-4D6F-86C0-C813C6F2F39A}">
      <dgm:prSet phldrT="[Text]"/>
      <dgm:spPr/>
      <dgm:t>
        <a:bodyPr rtlCol="0"/>
        <a:lstStyle/>
        <a:p>
          <a:pPr rtl="0"/>
          <a:r>
            <a:rPr lang="en-GB" noProof="0" dirty="0"/>
            <a:t>Capture CO2</a:t>
          </a:r>
        </a:p>
      </dgm:t>
      <dgm:extLst>
        <a:ext uri="{E40237B7-FDA0-4F09-8148-C483321AD2D9}">
          <dgm14:cNvPr xmlns:dgm14="http://schemas.microsoft.com/office/drawing/2010/diagram" id="0" name="" title="Step 3 title"/>
        </a:ext>
      </dgm:extLst>
    </dgm:pt>
    <dgm:pt modelId="{A0BBE5C2-C8CF-4F12-974F-53039E6D00EC}" type="parTrans" cxnId="{9A1C775D-7DDB-48F9-97D9-490A63DE2A86}">
      <dgm:prSet/>
      <dgm:spPr/>
      <dgm:t>
        <a:bodyPr rtlCol="0"/>
        <a:lstStyle/>
        <a:p>
          <a:pPr rtl="0"/>
          <a:endParaRPr lang="en-US"/>
        </a:p>
      </dgm:t>
    </dgm:pt>
    <dgm:pt modelId="{EA86A114-EBD1-49CF-AB76-042FF3D636A5}" type="sibTrans" cxnId="{9A1C775D-7DDB-48F9-97D9-490A63DE2A86}">
      <dgm:prSet/>
      <dgm:spPr/>
      <dgm:t>
        <a:bodyPr rtlCol="0"/>
        <a:lstStyle/>
        <a:p>
          <a:pPr rtl="0"/>
          <a:endParaRPr lang="en-GB" noProof="0" dirty="0"/>
        </a:p>
      </dgm:t>
      <dgm:extLst>
        <a:ext uri="{E40237B7-FDA0-4F09-8148-C483321AD2D9}">
          <dgm14:cNvPr xmlns:dgm14="http://schemas.microsoft.com/office/drawing/2010/diagram" id="0" name="" title="Arrow between Step 3 and Step 4"/>
        </a:ext>
      </dgm:extLst>
    </dgm:pt>
    <dgm:pt modelId="{9131EDB8-27A6-42FD-A541-052EFC01D4C6}">
      <dgm:prSet phldrT="[Text]"/>
      <dgm:spPr/>
      <dgm:t>
        <a:bodyPr rtlCol="0"/>
        <a:lstStyle/>
        <a:p>
          <a:pPr rtl="0"/>
          <a:r>
            <a:rPr lang="en-GB" noProof="0" dirty="0"/>
            <a:t>Compress CO2</a:t>
          </a:r>
        </a:p>
      </dgm:t>
      <dgm:extLst>
        <a:ext uri="{E40237B7-FDA0-4F09-8148-C483321AD2D9}">
          <dgm14:cNvPr xmlns:dgm14="http://schemas.microsoft.com/office/drawing/2010/diagram" id="0" name="" title="Step 4 title"/>
        </a:ext>
      </dgm:extLst>
    </dgm:pt>
    <dgm:pt modelId="{6EC3601D-D6CE-49D7-9229-0442323129DA}" type="parTrans" cxnId="{198EE807-14A4-40FA-B030-5F9F79A9713E}">
      <dgm:prSet/>
      <dgm:spPr/>
      <dgm:t>
        <a:bodyPr rtlCol="0"/>
        <a:lstStyle/>
        <a:p>
          <a:pPr rtl="0"/>
          <a:endParaRPr lang="en-US"/>
        </a:p>
      </dgm:t>
    </dgm:pt>
    <dgm:pt modelId="{13A2EB04-B868-427A-B17F-16729BFA55DA}" type="sibTrans" cxnId="{198EE807-14A4-40FA-B030-5F9F79A9713E}">
      <dgm:prSet/>
      <dgm:spPr/>
      <dgm:t>
        <a:bodyPr rtlCol="0"/>
        <a:lstStyle/>
        <a:p>
          <a:pPr rtl="0"/>
          <a:endParaRPr lang="en-GB" noProof="0" dirty="0"/>
        </a:p>
      </dgm:t>
      <dgm:extLst>
        <a:ext uri="{E40237B7-FDA0-4F09-8148-C483321AD2D9}">
          <dgm14:cNvPr xmlns:dgm14="http://schemas.microsoft.com/office/drawing/2010/diagram" id="0" name="" title="Arrow between Step 4 and Step 5"/>
        </a:ext>
      </dgm:extLst>
    </dgm:pt>
    <dgm:pt modelId="{23116FF9-AEB9-43F5-882D-9ECB1FD5DE18}">
      <dgm:prSet phldrT="[Text]"/>
      <dgm:spPr/>
      <dgm:t>
        <a:bodyPr rtlCol="0"/>
        <a:lstStyle/>
        <a:p>
          <a:pPr rtl="0"/>
          <a:r>
            <a:rPr lang="en-GB" noProof="0" dirty="0"/>
            <a:t>Send it under the sea via a pipeline</a:t>
          </a:r>
        </a:p>
      </dgm:t>
      <dgm:extLst>
        <a:ext uri="{E40237B7-FDA0-4F09-8148-C483321AD2D9}">
          <dgm14:cNvPr xmlns:dgm14="http://schemas.microsoft.com/office/drawing/2010/diagram" id="0" name="" title="Step 5 title"/>
        </a:ext>
      </dgm:extLst>
    </dgm:pt>
    <dgm:pt modelId="{86229775-B50F-4220-B88B-07C4BA05CEAC}" type="parTrans" cxnId="{97323DE5-E2BF-422D-8188-D2445F20223B}">
      <dgm:prSet/>
      <dgm:spPr/>
      <dgm:t>
        <a:bodyPr rtlCol="0"/>
        <a:lstStyle/>
        <a:p>
          <a:pPr rtl="0"/>
          <a:endParaRPr lang="en-US"/>
        </a:p>
      </dgm:t>
    </dgm:pt>
    <dgm:pt modelId="{BEE765C7-6165-4808-9B3B-A6627557B77F}" type="sibTrans" cxnId="{97323DE5-E2BF-422D-8188-D2445F20223B}">
      <dgm:prSet/>
      <dgm:spPr/>
      <dgm:t>
        <a:bodyPr rtlCol="0"/>
        <a:lstStyle/>
        <a:p>
          <a:pPr rtl="0"/>
          <a:endParaRPr lang="en-GB" noProof="0" dirty="0"/>
        </a:p>
      </dgm:t>
      <dgm:extLst>
        <a:ext uri="{E40237B7-FDA0-4F09-8148-C483321AD2D9}">
          <dgm14:cNvPr xmlns:dgm14="http://schemas.microsoft.com/office/drawing/2010/diagram" id="0" name="" title="Arrow between Step 5 and Step 1"/>
        </a:ext>
      </dgm:extLst>
    </dgm:pt>
    <dgm:pt modelId="{DA2EE66E-1894-4E15-A659-CCDCFE4DAD65}">
      <dgm:prSet phldrT="[Text]"/>
      <dgm:spPr/>
      <dgm:t>
        <a:bodyPr rtlCol="0"/>
        <a:lstStyle/>
        <a:p>
          <a:pPr rtl="0"/>
          <a:r>
            <a:rPr lang="en-GB" noProof="0" dirty="0"/>
            <a:t>CO2 Released</a:t>
          </a:r>
        </a:p>
      </dgm:t>
      <dgm:extLst>
        <a:ext uri="{E40237B7-FDA0-4F09-8148-C483321AD2D9}">
          <dgm14:cNvPr xmlns:dgm14="http://schemas.microsoft.com/office/drawing/2010/diagram" id="0" name="" title="Step 2 title"/>
        </a:ext>
      </dgm:extLst>
    </dgm:pt>
    <dgm:pt modelId="{21005F9D-878A-4CC9-A13A-8A9C577A9239}" type="parTrans" cxnId="{64DAF508-E1BA-4EDC-A97D-EE1A011CB9E0}">
      <dgm:prSet/>
      <dgm:spPr/>
      <dgm:t>
        <a:bodyPr rtlCol="0"/>
        <a:lstStyle/>
        <a:p>
          <a:pPr rtl="0"/>
          <a:endParaRPr lang="en-US"/>
        </a:p>
      </dgm:t>
    </dgm:pt>
    <dgm:pt modelId="{612BA10D-4F4F-4BF6-9059-06A94BDAF34E}" type="sibTrans" cxnId="{64DAF508-E1BA-4EDC-A97D-EE1A011CB9E0}">
      <dgm:prSet/>
      <dgm:spPr/>
      <dgm:t>
        <a:bodyPr rtlCol="0"/>
        <a:lstStyle/>
        <a:p>
          <a:pPr rtl="0"/>
          <a:endParaRPr lang="en-GB" noProof="0" dirty="0"/>
        </a:p>
      </dgm:t>
      <dgm:extLst>
        <a:ext uri="{E40237B7-FDA0-4F09-8148-C483321AD2D9}">
          <dgm14:cNvPr xmlns:dgm14="http://schemas.microsoft.com/office/drawing/2010/diagram" id="0" name="" title="Arrow between Step 2 and Step 3"/>
        </a:ext>
      </dgm:extLst>
    </dgm:pt>
    <dgm:pt modelId="{EA3ADED0-C9AD-4C17-98CE-D872DACD90E8}" type="pres">
      <dgm:prSet presAssocID="{13633CBA-2502-434A-928C-6EC6967F259D}" presName="cycle" presStyleCnt="0">
        <dgm:presLayoutVars>
          <dgm:dir/>
          <dgm:resizeHandles val="exact"/>
        </dgm:presLayoutVars>
      </dgm:prSet>
      <dgm:spPr/>
    </dgm:pt>
    <dgm:pt modelId="{558890D5-4F42-4C33-B381-CD393B37A1FF}" type="pres">
      <dgm:prSet presAssocID="{012EDDC6-207F-4EE3-9DEB-146599520561}" presName="node" presStyleLbl="node1" presStyleIdx="0" presStyleCnt="5">
        <dgm:presLayoutVars>
          <dgm:bulletEnabled val="1"/>
        </dgm:presLayoutVars>
      </dgm:prSet>
      <dgm:spPr/>
    </dgm:pt>
    <dgm:pt modelId="{973C755A-5077-47FB-BDC0-FF7A84FD3F26}" type="pres">
      <dgm:prSet presAssocID="{7985EE53-BD3D-4DB3-B5BD-6B9FFA75B9E6}" presName="sibTrans" presStyleLbl="sibTrans2D1" presStyleIdx="0" presStyleCnt="5"/>
      <dgm:spPr/>
    </dgm:pt>
    <dgm:pt modelId="{746707A3-847D-4DEF-8437-C19565999197}" type="pres">
      <dgm:prSet presAssocID="{7985EE53-BD3D-4DB3-B5BD-6B9FFA75B9E6}" presName="connectorText" presStyleLbl="sibTrans2D1" presStyleIdx="0" presStyleCnt="5"/>
      <dgm:spPr/>
    </dgm:pt>
    <dgm:pt modelId="{7C5A343C-E262-450D-959C-A644EA0CABBE}" type="pres">
      <dgm:prSet presAssocID="{DA2EE66E-1894-4E15-A659-CCDCFE4DAD65}" presName="node" presStyleLbl="node1" presStyleIdx="1" presStyleCnt="5">
        <dgm:presLayoutVars>
          <dgm:bulletEnabled val="1"/>
        </dgm:presLayoutVars>
      </dgm:prSet>
      <dgm:spPr/>
    </dgm:pt>
    <dgm:pt modelId="{719BC63E-F731-4648-BC28-EDC25FC57AA9}" type="pres">
      <dgm:prSet presAssocID="{612BA10D-4F4F-4BF6-9059-06A94BDAF34E}" presName="sibTrans" presStyleLbl="sibTrans2D1" presStyleIdx="1" presStyleCnt="5"/>
      <dgm:spPr/>
    </dgm:pt>
    <dgm:pt modelId="{018B9E75-742E-4303-A16C-8A821310EF15}" type="pres">
      <dgm:prSet presAssocID="{612BA10D-4F4F-4BF6-9059-06A94BDAF34E}" presName="connectorText" presStyleLbl="sibTrans2D1" presStyleIdx="1" presStyleCnt="5"/>
      <dgm:spPr/>
    </dgm:pt>
    <dgm:pt modelId="{91CB6799-0928-4E01-9EDA-41B17BB04FAF}" type="pres">
      <dgm:prSet presAssocID="{38FB0022-09EC-4D6F-86C0-C813C6F2F39A}" presName="node" presStyleLbl="node1" presStyleIdx="2" presStyleCnt="5">
        <dgm:presLayoutVars>
          <dgm:bulletEnabled val="1"/>
        </dgm:presLayoutVars>
      </dgm:prSet>
      <dgm:spPr/>
    </dgm:pt>
    <dgm:pt modelId="{3701657F-6946-4A4C-877D-2A88A526B7E1}" type="pres">
      <dgm:prSet presAssocID="{EA86A114-EBD1-49CF-AB76-042FF3D636A5}" presName="sibTrans" presStyleLbl="sibTrans2D1" presStyleIdx="2" presStyleCnt="5"/>
      <dgm:spPr/>
    </dgm:pt>
    <dgm:pt modelId="{A60042D3-910C-4160-96CD-1A63C2C4C0FB}" type="pres">
      <dgm:prSet presAssocID="{EA86A114-EBD1-49CF-AB76-042FF3D636A5}" presName="connectorText" presStyleLbl="sibTrans2D1" presStyleIdx="2" presStyleCnt="5"/>
      <dgm:spPr/>
    </dgm:pt>
    <dgm:pt modelId="{28372633-A8CE-4898-AF86-305447452F30}" type="pres">
      <dgm:prSet presAssocID="{9131EDB8-27A6-42FD-A541-052EFC01D4C6}" presName="node" presStyleLbl="node1" presStyleIdx="3" presStyleCnt="5">
        <dgm:presLayoutVars>
          <dgm:bulletEnabled val="1"/>
        </dgm:presLayoutVars>
      </dgm:prSet>
      <dgm:spPr/>
    </dgm:pt>
    <dgm:pt modelId="{3BFA7701-5D17-48E5-8EAF-0CE4B894FCD8}" type="pres">
      <dgm:prSet presAssocID="{13A2EB04-B868-427A-B17F-16729BFA55DA}" presName="sibTrans" presStyleLbl="sibTrans2D1" presStyleIdx="3" presStyleCnt="5"/>
      <dgm:spPr/>
    </dgm:pt>
    <dgm:pt modelId="{2F68EEE9-28D4-49EC-A4B1-C191492E34F2}" type="pres">
      <dgm:prSet presAssocID="{13A2EB04-B868-427A-B17F-16729BFA55DA}" presName="connectorText" presStyleLbl="sibTrans2D1" presStyleIdx="3" presStyleCnt="5"/>
      <dgm:spPr/>
    </dgm:pt>
    <dgm:pt modelId="{4DD53E4A-81C3-4CAD-B31F-4C20BA5CFCD7}" type="pres">
      <dgm:prSet presAssocID="{23116FF9-AEB9-43F5-882D-9ECB1FD5DE18}" presName="node" presStyleLbl="node1" presStyleIdx="4" presStyleCnt="5">
        <dgm:presLayoutVars>
          <dgm:bulletEnabled val="1"/>
        </dgm:presLayoutVars>
      </dgm:prSet>
      <dgm:spPr/>
    </dgm:pt>
    <dgm:pt modelId="{670EC530-2BF9-418C-9EBE-CFD33FE15D7D}" type="pres">
      <dgm:prSet presAssocID="{BEE765C7-6165-4808-9B3B-A6627557B77F}" presName="sibTrans" presStyleLbl="sibTrans2D1" presStyleIdx="4" presStyleCnt="5"/>
      <dgm:spPr/>
    </dgm:pt>
    <dgm:pt modelId="{75E8BE9C-270B-4810-939F-EB750969C50A}" type="pres">
      <dgm:prSet presAssocID="{BEE765C7-6165-4808-9B3B-A6627557B77F}" presName="connectorText" presStyleLbl="sibTrans2D1" presStyleIdx="4" presStyleCnt="5"/>
      <dgm:spPr/>
    </dgm:pt>
  </dgm:ptLst>
  <dgm:cxnLst>
    <dgm:cxn modelId="{198EE807-14A4-40FA-B030-5F9F79A9713E}" srcId="{13633CBA-2502-434A-928C-6EC6967F259D}" destId="{9131EDB8-27A6-42FD-A541-052EFC01D4C6}" srcOrd="3" destOrd="0" parTransId="{6EC3601D-D6CE-49D7-9229-0442323129DA}" sibTransId="{13A2EB04-B868-427A-B17F-16729BFA55DA}"/>
    <dgm:cxn modelId="{64DAF508-E1BA-4EDC-A97D-EE1A011CB9E0}" srcId="{13633CBA-2502-434A-928C-6EC6967F259D}" destId="{DA2EE66E-1894-4E15-A659-CCDCFE4DAD65}" srcOrd="1" destOrd="0" parTransId="{21005F9D-878A-4CC9-A13A-8A9C577A9239}" sibTransId="{612BA10D-4F4F-4BF6-9059-06A94BDAF34E}"/>
    <dgm:cxn modelId="{08C26720-4CBB-4226-9FAA-5FA72C464F41}" type="presOf" srcId="{612BA10D-4F4F-4BF6-9059-06A94BDAF34E}" destId="{018B9E75-742E-4303-A16C-8A821310EF15}" srcOrd="1" destOrd="0" presId="urn:microsoft.com/office/officeart/2005/8/layout/cycle2"/>
    <dgm:cxn modelId="{A9676025-22BC-4F10-8860-B270A6112553}" srcId="{13633CBA-2502-434A-928C-6EC6967F259D}" destId="{012EDDC6-207F-4EE3-9DEB-146599520561}" srcOrd="0" destOrd="0" parTransId="{1850CBD5-1A99-4F4F-897C-451AA66F1516}" sibTransId="{7985EE53-BD3D-4DB3-B5BD-6B9FFA75B9E6}"/>
    <dgm:cxn modelId="{54F8772A-7F81-4F90-B03D-21A18269F8D4}" type="presOf" srcId="{DA2EE66E-1894-4E15-A659-CCDCFE4DAD65}" destId="{7C5A343C-E262-450D-959C-A644EA0CABBE}" srcOrd="0" destOrd="0" presId="urn:microsoft.com/office/officeart/2005/8/layout/cycle2"/>
    <dgm:cxn modelId="{6BAAF43C-7E5B-435B-A7D7-29098A98B81E}" type="presOf" srcId="{7985EE53-BD3D-4DB3-B5BD-6B9FFA75B9E6}" destId="{973C755A-5077-47FB-BDC0-FF7A84FD3F26}" srcOrd="0" destOrd="0" presId="urn:microsoft.com/office/officeart/2005/8/layout/cycle2"/>
    <dgm:cxn modelId="{9A1C775D-7DDB-48F9-97D9-490A63DE2A86}" srcId="{13633CBA-2502-434A-928C-6EC6967F259D}" destId="{38FB0022-09EC-4D6F-86C0-C813C6F2F39A}" srcOrd="2" destOrd="0" parTransId="{A0BBE5C2-C8CF-4F12-974F-53039E6D00EC}" sibTransId="{EA86A114-EBD1-49CF-AB76-042FF3D636A5}"/>
    <dgm:cxn modelId="{2E4A0F44-C22C-4A79-B441-BE1F243004F3}" type="presOf" srcId="{612BA10D-4F4F-4BF6-9059-06A94BDAF34E}" destId="{719BC63E-F731-4648-BC28-EDC25FC57AA9}" srcOrd="0" destOrd="0" presId="urn:microsoft.com/office/officeart/2005/8/layout/cycle2"/>
    <dgm:cxn modelId="{22D86A64-D851-411D-98DD-66DB08D887DE}" type="presOf" srcId="{012EDDC6-207F-4EE3-9DEB-146599520561}" destId="{558890D5-4F42-4C33-B381-CD393B37A1FF}" srcOrd="0" destOrd="0" presId="urn:microsoft.com/office/officeart/2005/8/layout/cycle2"/>
    <dgm:cxn modelId="{70A15E49-F97C-4E32-8474-DA58034FE49C}" type="presOf" srcId="{7985EE53-BD3D-4DB3-B5BD-6B9FFA75B9E6}" destId="{746707A3-847D-4DEF-8437-C19565999197}" srcOrd="1" destOrd="0" presId="urn:microsoft.com/office/officeart/2005/8/layout/cycle2"/>
    <dgm:cxn modelId="{66822E6F-E441-4678-A445-668144701D63}" type="presOf" srcId="{13A2EB04-B868-427A-B17F-16729BFA55DA}" destId="{2F68EEE9-28D4-49EC-A4B1-C191492E34F2}" srcOrd="1" destOrd="0" presId="urn:microsoft.com/office/officeart/2005/8/layout/cycle2"/>
    <dgm:cxn modelId="{8426E189-4684-4E41-AAAC-C4772D18A644}" type="presOf" srcId="{38FB0022-09EC-4D6F-86C0-C813C6F2F39A}" destId="{91CB6799-0928-4E01-9EDA-41B17BB04FAF}" srcOrd="0" destOrd="0" presId="urn:microsoft.com/office/officeart/2005/8/layout/cycle2"/>
    <dgm:cxn modelId="{3EDF7B8C-7598-4E0B-B3E9-3F82986F4CD4}" type="presOf" srcId="{9131EDB8-27A6-42FD-A541-052EFC01D4C6}" destId="{28372633-A8CE-4898-AF86-305447452F30}" srcOrd="0" destOrd="0" presId="urn:microsoft.com/office/officeart/2005/8/layout/cycle2"/>
    <dgm:cxn modelId="{04CB5DA5-3FF2-4B6D-8DE7-1F090C09BE47}" type="presOf" srcId="{EA86A114-EBD1-49CF-AB76-042FF3D636A5}" destId="{3701657F-6946-4A4C-877D-2A88A526B7E1}" srcOrd="0" destOrd="0" presId="urn:microsoft.com/office/officeart/2005/8/layout/cycle2"/>
    <dgm:cxn modelId="{70E930A6-C827-4F72-B6F2-9BC8DC8AB8CD}" type="presOf" srcId="{23116FF9-AEB9-43F5-882D-9ECB1FD5DE18}" destId="{4DD53E4A-81C3-4CAD-B31F-4C20BA5CFCD7}" srcOrd="0" destOrd="0" presId="urn:microsoft.com/office/officeart/2005/8/layout/cycle2"/>
    <dgm:cxn modelId="{5637A8D1-6DDD-43E0-A654-B84F12CA0E6D}" type="presOf" srcId="{EA86A114-EBD1-49CF-AB76-042FF3D636A5}" destId="{A60042D3-910C-4160-96CD-1A63C2C4C0FB}" srcOrd="1" destOrd="0" presId="urn:microsoft.com/office/officeart/2005/8/layout/cycle2"/>
    <dgm:cxn modelId="{E6D814D4-FE86-41BE-AC34-7861C8901BCD}" type="presOf" srcId="{13633CBA-2502-434A-928C-6EC6967F259D}" destId="{EA3ADED0-C9AD-4C17-98CE-D872DACD90E8}" srcOrd="0" destOrd="0" presId="urn:microsoft.com/office/officeart/2005/8/layout/cycle2"/>
    <dgm:cxn modelId="{178C50D8-77D8-41C7-84A7-20D85C0A1825}" type="presOf" srcId="{BEE765C7-6165-4808-9B3B-A6627557B77F}" destId="{670EC530-2BF9-418C-9EBE-CFD33FE15D7D}" srcOrd="0" destOrd="0" presId="urn:microsoft.com/office/officeart/2005/8/layout/cycle2"/>
    <dgm:cxn modelId="{6A3565DD-D04C-4E82-B5A0-4809B84DBC70}" type="presOf" srcId="{13A2EB04-B868-427A-B17F-16729BFA55DA}" destId="{3BFA7701-5D17-48E5-8EAF-0CE4B894FCD8}" srcOrd="0" destOrd="0" presId="urn:microsoft.com/office/officeart/2005/8/layout/cycle2"/>
    <dgm:cxn modelId="{142518E3-74EC-49D4-B3EA-D407F6E4F483}" type="presOf" srcId="{BEE765C7-6165-4808-9B3B-A6627557B77F}" destId="{75E8BE9C-270B-4810-939F-EB750969C50A}" srcOrd="1" destOrd="0" presId="urn:microsoft.com/office/officeart/2005/8/layout/cycle2"/>
    <dgm:cxn modelId="{97323DE5-E2BF-422D-8188-D2445F20223B}" srcId="{13633CBA-2502-434A-928C-6EC6967F259D}" destId="{23116FF9-AEB9-43F5-882D-9ECB1FD5DE18}" srcOrd="4" destOrd="0" parTransId="{86229775-B50F-4220-B88B-07C4BA05CEAC}" sibTransId="{BEE765C7-6165-4808-9B3B-A6627557B77F}"/>
    <dgm:cxn modelId="{DFA86892-7D69-4BFB-B34F-2C8C07271E8B}" type="presParOf" srcId="{EA3ADED0-C9AD-4C17-98CE-D872DACD90E8}" destId="{558890D5-4F42-4C33-B381-CD393B37A1FF}" srcOrd="0" destOrd="0" presId="urn:microsoft.com/office/officeart/2005/8/layout/cycle2"/>
    <dgm:cxn modelId="{7F9B98CF-1D17-4778-A91B-7B74EBAA0FA8}" type="presParOf" srcId="{EA3ADED0-C9AD-4C17-98CE-D872DACD90E8}" destId="{973C755A-5077-47FB-BDC0-FF7A84FD3F26}" srcOrd="1" destOrd="0" presId="urn:microsoft.com/office/officeart/2005/8/layout/cycle2"/>
    <dgm:cxn modelId="{58B0DBF7-4E3D-49F6-8D26-ACACE46843EA}" type="presParOf" srcId="{973C755A-5077-47FB-BDC0-FF7A84FD3F26}" destId="{746707A3-847D-4DEF-8437-C19565999197}" srcOrd="0" destOrd="0" presId="urn:microsoft.com/office/officeart/2005/8/layout/cycle2"/>
    <dgm:cxn modelId="{381EE5FA-8238-4893-AAE3-669FE20776B0}" type="presParOf" srcId="{EA3ADED0-C9AD-4C17-98CE-D872DACD90E8}" destId="{7C5A343C-E262-450D-959C-A644EA0CABBE}" srcOrd="2" destOrd="0" presId="urn:microsoft.com/office/officeart/2005/8/layout/cycle2"/>
    <dgm:cxn modelId="{516E789B-A1EF-4A99-AEAC-BA725AC33E92}" type="presParOf" srcId="{EA3ADED0-C9AD-4C17-98CE-D872DACD90E8}" destId="{719BC63E-F731-4648-BC28-EDC25FC57AA9}" srcOrd="3" destOrd="0" presId="urn:microsoft.com/office/officeart/2005/8/layout/cycle2"/>
    <dgm:cxn modelId="{13FBEBCD-DC9D-4FEF-AE29-4C9E0849BF3F}" type="presParOf" srcId="{719BC63E-F731-4648-BC28-EDC25FC57AA9}" destId="{018B9E75-742E-4303-A16C-8A821310EF15}" srcOrd="0" destOrd="0" presId="urn:microsoft.com/office/officeart/2005/8/layout/cycle2"/>
    <dgm:cxn modelId="{FB008668-0FF3-46C7-8959-1F236FB4F4D0}" type="presParOf" srcId="{EA3ADED0-C9AD-4C17-98CE-D872DACD90E8}" destId="{91CB6799-0928-4E01-9EDA-41B17BB04FAF}" srcOrd="4" destOrd="0" presId="urn:microsoft.com/office/officeart/2005/8/layout/cycle2"/>
    <dgm:cxn modelId="{971F10E2-5CED-4C4E-9252-D755753EA2E9}" type="presParOf" srcId="{EA3ADED0-C9AD-4C17-98CE-D872DACD90E8}" destId="{3701657F-6946-4A4C-877D-2A88A526B7E1}" srcOrd="5" destOrd="0" presId="urn:microsoft.com/office/officeart/2005/8/layout/cycle2"/>
    <dgm:cxn modelId="{A68F6CC6-1A0A-4333-8003-8FEDD4F0E677}" type="presParOf" srcId="{3701657F-6946-4A4C-877D-2A88A526B7E1}" destId="{A60042D3-910C-4160-96CD-1A63C2C4C0FB}" srcOrd="0" destOrd="0" presId="urn:microsoft.com/office/officeart/2005/8/layout/cycle2"/>
    <dgm:cxn modelId="{10A74CE4-5A25-4509-ADD3-06BB9CEF21C7}" type="presParOf" srcId="{EA3ADED0-C9AD-4C17-98CE-D872DACD90E8}" destId="{28372633-A8CE-4898-AF86-305447452F30}" srcOrd="6" destOrd="0" presId="urn:microsoft.com/office/officeart/2005/8/layout/cycle2"/>
    <dgm:cxn modelId="{1B430A39-072A-40C5-B4BD-47B08DF907B6}" type="presParOf" srcId="{EA3ADED0-C9AD-4C17-98CE-D872DACD90E8}" destId="{3BFA7701-5D17-48E5-8EAF-0CE4B894FCD8}" srcOrd="7" destOrd="0" presId="urn:microsoft.com/office/officeart/2005/8/layout/cycle2"/>
    <dgm:cxn modelId="{46827EAB-B72B-42D7-AFD7-E30968E9F4C3}" type="presParOf" srcId="{3BFA7701-5D17-48E5-8EAF-0CE4B894FCD8}" destId="{2F68EEE9-28D4-49EC-A4B1-C191492E34F2}" srcOrd="0" destOrd="0" presId="urn:microsoft.com/office/officeart/2005/8/layout/cycle2"/>
    <dgm:cxn modelId="{9F3F7806-C569-417D-8EC1-52CA3866F5CB}" type="presParOf" srcId="{EA3ADED0-C9AD-4C17-98CE-D872DACD90E8}" destId="{4DD53E4A-81C3-4CAD-B31F-4C20BA5CFCD7}" srcOrd="8" destOrd="0" presId="urn:microsoft.com/office/officeart/2005/8/layout/cycle2"/>
    <dgm:cxn modelId="{30A9895D-4071-42A8-815E-0C83C1883982}" type="presParOf" srcId="{EA3ADED0-C9AD-4C17-98CE-D872DACD90E8}" destId="{670EC530-2BF9-418C-9EBE-CFD33FE15D7D}" srcOrd="9" destOrd="0" presId="urn:microsoft.com/office/officeart/2005/8/layout/cycle2"/>
    <dgm:cxn modelId="{687D3A8C-60B6-45BD-AF82-A0D5A13C4B1D}" type="presParOf" srcId="{670EC530-2BF9-418C-9EBE-CFD33FE15D7D}" destId="{75E8BE9C-270B-4810-939F-EB750969C50A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8890D5-4F42-4C33-B381-CD393B37A1FF}">
      <dsp:nvSpPr>
        <dsp:cNvPr id="0" name=""/>
        <dsp:cNvSpPr/>
      </dsp:nvSpPr>
      <dsp:spPr>
        <a:xfrm>
          <a:off x="1633118" y="86031"/>
          <a:ext cx="1343862" cy="134386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rtlCol="0" anchor="ctr" anchorCtr="0">
          <a:noAutofit/>
        </a:bodyPr>
        <a:lstStyle/>
        <a:p>
          <a:pPr marL="0" lvl="0" indent="0" algn="ctr" defTabSz="711200" rtl="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1600" kern="1200" noProof="0" dirty="0"/>
            <a:t>Fossil Fuel </a:t>
          </a:r>
        </a:p>
        <a:p>
          <a:pPr marL="0" lvl="0" indent="0" algn="ctr" defTabSz="711200" rtl="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1600" kern="1200" noProof="0" dirty="0"/>
            <a:t>Burned</a:t>
          </a:r>
        </a:p>
      </dsp:txBody>
      <dsp:txXfrm>
        <a:off x="1829922" y="282835"/>
        <a:ext cx="950254" cy="950254"/>
      </dsp:txXfrm>
    </dsp:sp>
    <dsp:sp modelId="{973C755A-5077-47FB-BDC0-FF7A84FD3F26}">
      <dsp:nvSpPr>
        <dsp:cNvPr id="0" name=""/>
        <dsp:cNvSpPr/>
      </dsp:nvSpPr>
      <dsp:spPr>
        <a:xfrm rot="2160000">
          <a:off x="2934512" y="1118300"/>
          <a:ext cx="357260" cy="4535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rtlCol="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kern="1200" noProof="0" dirty="0"/>
        </a:p>
      </dsp:txBody>
      <dsp:txXfrm>
        <a:off x="2944747" y="1177512"/>
        <a:ext cx="250082" cy="272131"/>
      </dsp:txXfrm>
    </dsp:sp>
    <dsp:sp modelId="{7C5A343C-E262-450D-959C-A644EA0CABBE}">
      <dsp:nvSpPr>
        <dsp:cNvPr id="0" name=""/>
        <dsp:cNvSpPr/>
      </dsp:nvSpPr>
      <dsp:spPr>
        <a:xfrm>
          <a:off x="3265664" y="1272146"/>
          <a:ext cx="1343862" cy="134386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rtlCol="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CO2 Released</a:t>
          </a:r>
        </a:p>
      </dsp:txBody>
      <dsp:txXfrm>
        <a:off x="3462468" y="1468950"/>
        <a:ext cx="950254" cy="950254"/>
      </dsp:txXfrm>
    </dsp:sp>
    <dsp:sp modelId="{719BC63E-F731-4648-BC28-EDC25FC57AA9}">
      <dsp:nvSpPr>
        <dsp:cNvPr id="0" name=""/>
        <dsp:cNvSpPr/>
      </dsp:nvSpPr>
      <dsp:spPr>
        <a:xfrm rot="6480000">
          <a:off x="3450301" y="2667270"/>
          <a:ext cx="357260" cy="4535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rtlCol="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kern="1200" noProof="0" dirty="0"/>
        </a:p>
      </dsp:txBody>
      <dsp:txXfrm rot="10800000">
        <a:off x="3520450" y="2707015"/>
        <a:ext cx="250082" cy="272131"/>
      </dsp:txXfrm>
    </dsp:sp>
    <dsp:sp modelId="{91CB6799-0928-4E01-9EDA-41B17BB04FAF}">
      <dsp:nvSpPr>
        <dsp:cNvPr id="0" name=""/>
        <dsp:cNvSpPr/>
      </dsp:nvSpPr>
      <dsp:spPr>
        <a:xfrm>
          <a:off x="2642087" y="3191318"/>
          <a:ext cx="1343862" cy="134386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rtlCol="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Capture CO2</a:t>
          </a:r>
        </a:p>
      </dsp:txBody>
      <dsp:txXfrm>
        <a:off x="2838891" y="3388122"/>
        <a:ext cx="950254" cy="950254"/>
      </dsp:txXfrm>
    </dsp:sp>
    <dsp:sp modelId="{3701657F-6946-4A4C-877D-2A88A526B7E1}">
      <dsp:nvSpPr>
        <dsp:cNvPr id="0" name=""/>
        <dsp:cNvSpPr/>
      </dsp:nvSpPr>
      <dsp:spPr>
        <a:xfrm rot="10800000">
          <a:off x="2136531" y="3636473"/>
          <a:ext cx="357260" cy="4535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rtlCol="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kern="1200" noProof="0" dirty="0"/>
        </a:p>
      </dsp:txBody>
      <dsp:txXfrm rot="10800000">
        <a:off x="2243709" y="3727184"/>
        <a:ext cx="250082" cy="272131"/>
      </dsp:txXfrm>
    </dsp:sp>
    <dsp:sp modelId="{28372633-A8CE-4898-AF86-305447452F30}">
      <dsp:nvSpPr>
        <dsp:cNvPr id="0" name=""/>
        <dsp:cNvSpPr/>
      </dsp:nvSpPr>
      <dsp:spPr>
        <a:xfrm>
          <a:off x="624150" y="3191318"/>
          <a:ext cx="1343862" cy="134386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rtlCol="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Compress CO2</a:t>
          </a:r>
        </a:p>
      </dsp:txBody>
      <dsp:txXfrm>
        <a:off x="820954" y="3388122"/>
        <a:ext cx="950254" cy="950254"/>
      </dsp:txXfrm>
    </dsp:sp>
    <dsp:sp modelId="{3BFA7701-5D17-48E5-8EAF-0CE4B894FCD8}">
      <dsp:nvSpPr>
        <dsp:cNvPr id="0" name=""/>
        <dsp:cNvSpPr/>
      </dsp:nvSpPr>
      <dsp:spPr>
        <a:xfrm rot="15120000">
          <a:off x="808787" y="2686503"/>
          <a:ext cx="357260" cy="4535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rtlCol="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kern="1200" noProof="0" dirty="0"/>
        </a:p>
      </dsp:txBody>
      <dsp:txXfrm rot="10800000">
        <a:off x="878936" y="2828180"/>
        <a:ext cx="250082" cy="272131"/>
      </dsp:txXfrm>
    </dsp:sp>
    <dsp:sp modelId="{4DD53E4A-81C3-4CAD-B31F-4C20BA5CFCD7}">
      <dsp:nvSpPr>
        <dsp:cNvPr id="0" name=""/>
        <dsp:cNvSpPr/>
      </dsp:nvSpPr>
      <dsp:spPr>
        <a:xfrm>
          <a:off x="572" y="1272146"/>
          <a:ext cx="1343862" cy="134386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rtlCol="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Send it under the sea via a pipeline</a:t>
          </a:r>
        </a:p>
      </dsp:txBody>
      <dsp:txXfrm>
        <a:off x="197376" y="1468950"/>
        <a:ext cx="950254" cy="950254"/>
      </dsp:txXfrm>
    </dsp:sp>
    <dsp:sp modelId="{670EC530-2BF9-418C-9EBE-CFD33FE15D7D}">
      <dsp:nvSpPr>
        <dsp:cNvPr id="0" name=""/>
        <dsp:cNvSpPr/>
      </dsp:nvSpPr>
      <dsp:spPr>
        <a:xfrm rot="19440000">
          <a:off x="1301966" y="1130186"/>
          <a:ext cx="357260" cy="4535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rtlCol="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kern="1200" noProof="0" dirty="0"/>
        </a:p>
      </dsp:txBody>
      <dsp:txXfrm>
        <a:off x="1312201" y="1252396"/>
        <a:ext cx="250082" cy="2721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014C29F-AFDA-4E24-8481-F4C208B15C83}" type="datetime1">
              <a:rPr lang="en-GB" smtClean="0"/>
              <a:t>19/06/2023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828588A-5C4E-401A-AECC-B6F63A9DE96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997978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1F56AB4-FCE2-4581-AAF7-961FA83B5CA8}" type="datetime1">
              <a:rPr lang="en-GB" noProof="0" smtClean="0"/>
              <a:t>19/06/2023</a:t>
            </a:fld>
            <a:endParaRPr lang="en-GB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n-GB" noProof="0" dirty="0"/>
              <a:t>Click to edit Master text styles</a:t>
            </a:r>
          </a:p>
          <a:p>
            <a:pPr lvl="1" rtl="0"/>
            <a:r>
              <a:rPr lang="en-GB" noProof="0" dirty="0"/>
              <a:t>Second level</a:t>
            </a:r>
          </a:p>
          <a:p>
            <a:pPr lvl="2" rtl="0"/>
            <a:r>
              <a:rPr lang="en-GB" noProof="0" dirty="0"/>
              <a:t>Third level</a:t>
            </a:r>
          </a:p>
          <a:p>
            <a:pPr lvl="3" rtl="0"/>
            <a:r>
              <a:rPr lang="en-GB" noProof="0" dirty="0"/>
              <a:t>Fourth level</a:t>
            </a:r>
          </a:p>
          <a:p>
            <a:pPr lvl="4" rtl="0"/>
            <a:r>
              <a:rPr lang="en-GB" noProof="0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7542409-6A04-4DC6-AC3A-D3758287A8F2}" type="slidenum">
              <a:rPr lang="en-GB" noProof="0" smtClean="0"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54115059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7542409-6A04-4DC6-AC3A-D3758287A8F2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08298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7542409-6A04-4DC6-AC3A-D3758287A8F2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41104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7542409-6A04-4DC6-AC3A-D3758287A8F2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88688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7542409-6A04-4DC6-AC3A-D3758287A8F2}" type="slidenum">
              <a:rPr lang="en-GB" smtClean="0"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035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7542409-6A04-4DC6-AC3A-D3758287A8F2}" type="slidenum">
              <a:rPr lang="en-GB" smtClean="0"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51559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7542409-6A04-4DC6-AC3A-D3758287A8F2}" type="slidenum">
              <a:rPr lang="en-GB" smtClean="0"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12659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7542409-6A04-4DC6-AC3A-D3758287A8F2}" type="slidenum">
              <a:rPr lang="en-GB" smtClean="0"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272436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7542409-6A04-4DC6-AC3A-D3758287A8F2}" type="slidenum">
              <a:rPr lang="en-GB" smtClean="0"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84596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7542409-6A04-4DC6-AC3A-D3758287A8F2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5278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7542409-6A04-4DC6-AC3A-D3758287A8F2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39642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7542409-6A04-4DC6-AC3A-D3758287A8F2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4438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7542409-6A04-4DC6-AC3A-D3758287A8F2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943782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7542409-6A04-4DC6-AC3A-D3758287A8F2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96881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7542409-6A04-4DC6-AC3A-D3758287A8F2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42671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7542409-6A04-4DC6-AC3A-D3758287A8F2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80405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7542409-6A04-4DC6-AC3A-D3758287A8F2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5695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600200" y="0"/>
            <a:ext cx="5029200" cy="5943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777" y="3019706"/>
            <a:ext cx="4846320" cy="2387600"/>
          </a:xfrm>
        </p:spPr>
        <p:txBody>
          <a:bodyPr rtlCol="0" anchor="b">
            <a:normAutofit/>
          </a:bodyPr>
          <a:lstStyle>
            <a:lvl1pPr algn="l">
              <a:lnSpc>
                <a:spcPct val="90000"/>
              </a:lnSpc>
              <a:defRPr sz="4800">
                <a:solidFill>
                  <a:schemeClr val="bg1"/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777" y="5381894"/>
            <a:ext cx="4846320" cy="448056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n-US" noProof="0"/>
              <a:t>Click to edit Master subtitle style</a:t>
            </a:r>
            <a:endParaRPr lang="en-GB" noProof="0" dirty="0"/>
          </a:p>
        </p:txBody>
      </p:sp>
      <p:pic>
        <p:nvPicPr>
          <p:cNvPr id="8" name="Picture 7" descr="Puffy white clouds in deep blue sky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057400"/>
            <a:ext cx="1490472" cy="3886200"/>
          </a:xfrm>
          <a:prstGeom prst="rect">
            <a:avLst/>
          </a:prstGeom>
        </p:spPr>
      </p:pic>
      <p:pic>
        <p:nvPicPr>
          <p:cNvPr id="10" name="Picture 9" descr="Close-up of plant shoot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39128" y="2057400"/>
            <a:ext cx="2060767" cy="3886200"/>
          </a:xfrm>
          <a:prstGeom prst="rect">
            <a:avLst/>
          </a:prstGeom>
        </p:spPr>
      </p:pic>
      <p:pic>
        <p:nvPicPr>
          <p:cNvPr id="11" name="Picture 10" descr="Waves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09623" y="2057400"/>
            <a:ext cx="3282696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731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en-GB" noProof="0" smtClean="0"/>
              <a:t>‹#›</a:t>
            </a:fld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06079B1-EDA1-4D0C-AF3E-8EEECBDFE534}" type="datetime1">
              <a:rPr lang="en-GB" noProof="0" smtClean="0"/>
              <a:t>19/06/2023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en-GB" noProof="0"/>
              <a:t>GOTEC Guardians of The East Coast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720709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190500"/>
            <a:ext cx="2057400" cy="5986463"/>
          </a:xfrm>
        </p:spPr>
        <p:txBody>
          <a:bodyPr vert="eaVert" rtlCol="0"/>
          <a:lstStyle/>
          <a:p>
            <a:pPr rtl="0"/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90500"/>
            <a:ext cx="7734300" cy="5986463"/>
          </a:xfrm>
        </p:spPr>
        <p:txBody>
          <a:bodyPr vert="eaVert"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en-GB" noProof="0" smtClean="0"/>
              <a:t>‹#›</a:t>
            </a:fld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45F3CA4-55D6-4736-B77D-8AEEE4D0BB74}" type="datetime1">
              <a:rPr lang="en-GB" noProof="0" smtClean="0"/>
              <a:t>19/06/2023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en-GB" noProof="0"/>
              <a:t>GOTEC Guardians of The East Coast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021014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en-GB" noProof="0" smtClean="0"/>
              <a:t>‹#›</a:t>
            </a:fld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4772AF8-6B09-4CA7-98EF-ECE24CCD627C}" type="datetime1">
              <a:rPr lang="en-GB" noProof="0" smtClean="0"/>
              <a:t>19/06/2023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en-GB" noProof="0"/>
              <a:t>GOTEC Guardians of The East Coast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405116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00199" y="2059146"/>
            <a:ext cx="7199696" cy="3886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1777" y="2263913"/>
            <a:ext cx="6949440" cy="3143393"/>
          </a:xfrm>
        </p:spPr>
        <p:txBody>
          <a:bodyPr rtlCol="0"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1777" y="5381893"/>
            <a:ext cx="6949440" cy="449523"/>
          </a:xfrm>
        </p:spPr>
        <p:txBody>
          <a:bodyPr rtlCol="0"/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pic>
        <p:nvPicPr>
          <p:cNvPr id="11" name="Picture 10" descr="Close-up of green plants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059146"/>
            <a:ext cx="1490472" cy="3886200"/>
          </a:xfrm>
          <a:prstGeom prst="rect">
            <a:avLst/>
          </a:prstGeom>
        </p:spPr>
      </p:pic>
      <p:pic>
        <p:nvPicPr>
          <p:cNvPr id="9" name="Picture 8" descr="Waves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09623" y="2059146"/>
            <a:ext cx="3282696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894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768">
          <p15:clr>
            <a:srgbClr val="FDE53C"/>
          </p15:clr>
        </p15:guide>
        <p15:guide id="2" orient="horz" pos="1296">
          <p15:clr>
            <a:srgbClr val="FDE53C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09700" y="1556281"/>
            <a:ext cx="4610099" cy="4620682"/>
          </a:xfrm>
        </p:spPr>
        <p:txBody>
          <a:bodyPr rtlCol="0"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56281"/>
            <a:ext cx="4609775" cy="4620682"/>
          </a:xfrm>
        </p:spPr>
        <p:txBody>
          <a:bodyPr rtlCol="0"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en-GB" noProof="0" smtClean="0"/>
              <a:t>‹#›</a:t>
            </a:fld>
            <a:endParaRPr lang="en-GB" noProof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D78B888-F01A-4D21-AA29-E29E5C83274D}" type="datetime1">
              <a:rPr lang="en-GB" noProof="0" smtClean="0"/>
              <a:t>19/06/2023</a:t>
            </a:fld>
            <a:endParaRPr lang="en-GB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en-GB" noProof="0"/>
              <a:t>GOTEC Guardians of The East Coast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781687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09699" y="1554480"/>
            <a:ext cx="4608576" cy="823912"/>
          </a:xfrm>
        </p:spPr>
        <p:txBody>
          <a:bodyPr rtlCol="0" anchor="b">
            <a:normAutofit/>
          </a:bodyPr>
          <a:lstStyle>
            <a:lvl1pPr marL="0" indent="0">
              <a:spcBef>
                <a:spcPts val="0"/>
              </a:spcBef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09699" y="2434147"/>
            <a:ext cx="4608576" cy="3811271"/>
          </a:xfrm>
        </p:spPr>
        <p:txBody>
          <a:bodyPr rtlCol="0"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554480"/>
            <a:ext cx="4610100" cy="823912"/>
          </a:xfrm>
        </p:spPr>
        <p:txBody>
          <a:bodyPr rtlCol="0" anchor="b">
            <a:normAutofit/>
          </a:bodyPr>
          <a:lstStyle>
            <a:lvl1pPr marL="0" indent="0">
              <a:spcBef>
                <a:spcPts val="0"/>
              </a:spcBef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434147"/>
            <a:ext cx="4610100" cy="3811271"/>
          </a:xfrm>
        </p:spPr>
        <p:txBody>
          <a:bodyPr rtlCol="0"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en-GB" noProof="0" smtClean="0"/>
              <a:t>‹#›</a:t>
            </a:fld>
            <a:endParaRPr lang="en-GB" noProof="0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AC39DF5-D135-48B5-8141-B46E43F30A11}" type="datetime1">
              <a:rPr lang="en-GB" noProof="0" smtClean="0"/>
              <a:t>19/06/2023</a:t>
            </a:fld>
            <a:endParaRPr lang="en-GB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en-GB" noProof="0"/>
              <a:t>GOTEC Guardians of The East Coast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827180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en-GB" noProof="0" smtClean="0"/>
              <a:t>‹#›</a:t>
            </a:fld>
            <a:endParaRPr lang="en-GB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837D9F0-BE42-4571-B5B5-1A907B32DDFC}" type="datetime1">
              <a:rPr lang="en-GB" noProof="0" smtClean="0"/>
              <a:t>19/06/2023</a:t>
            </a:fld>
            <a:endParaRPr lang="en-GB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en-GB" noProof="0"/>
              <a:t>GOTEC Guardians of The East Coast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465877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en-GB" noProof="0" smtClean="0"/>
              <a:t>‹#›</a:t>
            </a:fld>
            <a:endParaRPr lang="en-GB" noProof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A558DC0-FE6F-4137-A0A0-291A452D98F0}" type="datetime1">
              <a:rPr lang="en-GB" noProof="0" smtClean="0"/>
              <a:t>19/06/2023</a:t>
            </a:fld>
            <a:endParaRPr lang="en-GB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en-GB" noProof="0"/>
              <a:t>GOTEC Guardians of The East Coast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107393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2434" y="919616"/>
            <a:ext cx="4155622" cy="2532888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699" y="915923"/>
            <a:ext cx="5216979" cy="5065776"/>
          </a:xfrm>
        </p:spPr>
        <p:txBody>
          <a:bodyPr rtlCol="0"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82434" y="3502152"/>
            <a:ext cx="4155622" cy="2479548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en-GB" noProof="0" smtClean="0"/>
              <a:t>‹#›</a:t>
            </a:fld>
            <a:endParaRPr lang="en-GB" noProof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0A8D701-BB90-442E-BA84-0B94649EDD4D}" type="datetime1">
              <a:rPr lang="en-GB" noProof="0" smtClean="0"/>
              <a:t>19/06/2023</a:t>
            </a:fld>
            <a:endParaRPr lang="en-GB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en-GB" noProof="0"/>
              <a:t>GOTEC Guardians of The East Coast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023549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2435" y="919616"/>
            <a:ext cx="4155622" cy="2532888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0" y="915923"/>
            <a:ext cx="6626677" cy="5065776"/>
          </a:xfrm>
        </p:spPr>
        <p:txBody>
          <a:bodyPr tIns="137160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2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82435" y="3502152"/>
            <a:ext cx="4155622" cy="2479547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en-GB" noProof="0" smtClean="0"/>
              <a:t>‹#›</a:t>
            </a:fld>
            <a:endParaRPr lang="en-GB" noProof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5A2755D-DAEA-4D34-AE61-362D532C9BEF}" type="datetime1">
              <a:rPr lang="en-GB" noProof="0" smtClean="0"/>
              <a:t>19/06/2023</a:t>
            </a:fld>
            <a:endParaRPr lang="en-GB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en-GB" noProof="0"/>
              <a:t>GOTEC Guardians of The East Coast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16422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6629400"/>
            <a:ext cx="1499616" cy="228600"/>
          </a:xfrm>
          <a:prstGeom prst="rect">
            <a:avLst/>
          </a:prstGeom>
          <a:gradFill>
            <a:gsLst>
              <a:gs pos="0">
                <a:schemeClr val="accent1">
                  <a:lumMod val="15000"/>
                  <a:lumOff val="85000"/>
                </a:schemeClr>
              </a:gs>
              <a:gs pos="100000">
                <a:schemeClr val="accent1">
                  <a:lumMod val="15000"/>
                  <a:lumOff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 dirty="0"/>
          </a:p>
        </p:txBody>
      </p:sp>
      <p:sp>
        <p:nvSpPr>
          <p:cNvPr id="11" name="Rectangle 10"/>
          <p:cNvSpPr/>
          <p:nvPr/>
        </p:nvSpPr>
        <p:spPr>
          <a:xfrm>
            <a:off x="1609344" y="6629400"/>
            <a:ext cx="10582656" cy="228600"/>
          </a:xfrm>
          <a:prstGeom prst="rect">
            <a:avLst/>
          </a:prstGeom>
          <a:gradFill>
            <a:gsLst>
              <a:gs pos="0">
                <a:schemeClr val="accent1">
                  <a:lumMod val="35000"/>
                  <a:lumOff val="65000"/>
                </a:schemeClr>
              </a:gs>
              <a:gs pos="100000">
                <a:schemeClr val="accent1">
                  <a:lumMod val="35000"/>
                  <a:lumOff val="6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10026" y="276087"/>
            <a:ext cx="9371949" cy="118356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0027" y="1566001"/>
            <a:ext cx="9371948" cy="46206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629400"/>
            <a:ext cx="410402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rtl="0"/>
            <a:fld id="{9CD8D479-8942-46E8-A226-A4E01F7A105C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3403" y="6629400"/>
            <a:ext cx="1000662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rtl="0"/>
            <a:fld id="{F75C12D0-75D0-4B70-AB15-7E98A4E6ECBD}" type="datetime1">
              <a:rPr lang="en-GB" noProof="0" smtClean="0"/>
              <a:t>19/06/2023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37716" y="6629400"/>
            <a:ext cx="914425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rtl="0"/>
            <a:r>
              <a:rPr lang="en-GB" noProof="0"/>
              <a:t>GOTEC Guardians of The East Coast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866046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dt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10312" indent="-210312" algn="l" defTabSz="91440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38912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766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052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338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3624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5910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196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0482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reativecommons.org/licenses/by/3.0/" TargetMode="External"/><Relationship Id="rId5" Type="http://schemas.openxmlformats.org/officeDocument/2006/relationships/image" Target="../media/image9.jpeg"/><Relationship Id="rId4" Type="http://schemas.openxmlformats.org/officeDocument/2006/relationships/hyperlink" Target="https://www.scienceimage.csiro.au/library/landscapes/i/6380/section-of-the-perth-kalgoorlie-water-supply-pipeline-near-merredin-wa-1976-/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www.publicdomainpictures.net/view-image.php?image=044743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en-GB" dirty="0"/>
              <a:t>Carbon Capture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en-GB" dirty="0"/>
              <a:t>Viking CCS Pipeline Proposal Investigated</a:t>
            </a:r>
          </a:p>
        </p:txBody>
      </p:sp>
      <p:pic>
        <p:nvPicPr>
          <p:cNvPr id="5" name="Picture 4" descr="A blue and yellow logo&#10;&#10;Description automatically generated with medium confidence">
            <a:extLst>
              <a:ext uri="{FF2B5EF4-FFF2-40B4-BE49-F238E27FC236}">
                <a16:creationId xmlns:a16="http://schemas.microsoft.com/office/drawing/2014/main" id="{DA29254A-8CB1-A990-9E7E-76746EB744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7283" y="0"/>
            <a:ext cx="1857634" cy="1676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546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0026" y="225287"/>
            <a:ext cx="9371949" cy="1183566"/>
          </a:xfrm>
        </p:spPr>
        <p:txBody>
          <a:bodyPr rtlCol="0"/>
          <a:lstStyle/>
          <a:p>
            <a:pPr rtl="0"/>
            <a:r>
              <a:rPr lang="en-GB" dirty="0"/>
              <a:t>How Much CO2 Will The Pipeline Carry?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en-GB" smtClean="0"/>
              <a:t>10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/>
              <a:t>GOTEC Guardians of The East Coast</a:t>
            </a:r>
            <a:endParaRPr lang="en-GB" dirty="0"/>
          </a:p>
        </p:txBody>
      </p:sp>
      <p:graphicFrame>
        <p:nvGraphicFramePr>
          <p:cNvPr id="7" name="Content Placeholder 8" descr="Clustered column chart representing&#10;three series for four categories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2187685"/>
              </p:ext>
            </p:extLst>
          </p:nvPr>
        </p:nvGraphicFramePr>
        <p:xfrm>
          <a:off x="1409700" y="1565275"/>
          <a:ext cx="9372600" cy="4621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32695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GB" dirty="0"/>
              <a:t>How Much CO2 Will The Pipeline Carry?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en-GB" smtClean="0"/>
              <a:t>11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/>
              <a:t>GOTEC Guardians of The East Coast</a:t>
            </a:r>
            <a:endParaRPr lang="en-GB" dirty="0"/>
          </a:p>
        </p:txBody>
      </p:sp>
      <p:graphicFrame>
        <p:nvGraphicFramePr>
          <p:cNvPr id="7" name="Content Placeholder 8" descr="Clustered column chart representing&#10;three series for four categories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7522745"/>
              </p:ext>
            </p:extLst>
          </p:nvPr>
        </p:nvGraphicFramePr>
        <p:xfrm>
          <a:off x="1409700" y="1565275"/>
          <a:ext cx="9372600" cy="4621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00775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0EF8786-85AE-8E1C-B95F-4BB154F64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Pipeline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9BB23A-34BF-E568-2648-5891ED930D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At atmospheric pressure a metre of pipeline would contain 1030 cubic metres of CO2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en-GB" smtClean="0"/>
              <a:t>12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/>
              <a:t>GOTEC Guardians of The East Coast</a:t>
            </a:r>
            <a:endParaRPr lang="en-GB" dirty="0"/>
          </a:p>
        </p:txBody>
      </p:sp>
      <p:pic>
        <p:nvPicPr>
          <p:cNvPr id="8" name="Picture 7" descr="A picture containing handcart, transport, shopping cart, wheel&#10;&#10;Description automatically generated">
            <a:extLst>
              <a:ext uri="{FF2B5EF4-FFF2-40B4-BE49-F238E27FC236}">
                <a16:creationId xmlns:a16="http://schemas.microsoft.com/office/drawing/2014/main" id="{F09E23B9-AB0F-5D4D-CE1C-0665CFAADE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4560" y="2464102"/>
            <a:ext cx="3952240" cy="282448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DA30CE2-8EDC-8DBD-3E66-597EDF133D40}"/>
              </a:ext>
            </a:extLst>
          </p:cNvPr>
          <p:cNvSpPr txBox="1"/>
          <p:nvPr/>
        </p:nvSpPr>
        <p:spPr>
          <a:xfrm>
            <a:off x="3295650" y="2379197"/>
            <a:ext cx="1737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 Cubic Metre</a:t>
            </a:r>
          </a:p>
        </p:txBody>
      </p:sp>
    </p:spTree>
    <p:extLst>
      <p:ext uri="{BB962C8B-B14F-4D97-AF65-F5344CB8AC3E}">
        <p14:creationId xmlns:p14="http://schemas.microsoft.com/office/powerpoint/2010/main" val="3507092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0EF8786-85AE-8E1C-B95F-4BB154F64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Pipeline</a:t>
            </a:r>
          </a:p>
        </p:txBody>
      </p:sp>
      <p:pic>
        <p:nvPicPr>
          <p:cNvPr id="7" name="Content Placeholder 6" descr="A picture containing outdoor, sky, tree, pipe&#10;&#10;Description automatically generated">
            <a:extLst>
              <a:ext uri="{FF2B5EF4-FFF2-40B4-BE49-F238E27FC236}">
                <a16:creationId xmlns:a16="http://schemas.microsoft.com/office/drawing/2014/main" id="{B9AD644E-79CD-17C5-6EB3-FF6BE9E57D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1507653" y="1503148"/>
            <a:ext cx="9867574" cy="4621213"/>
          </a:xfr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en-GB" smtClean="0"/>
              <a:t>13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/>
              <a:t>GOTEC Guardians of The East Coast</a:t>
            </a:r>
            <a:endParaRPr lang="en-GB" dirty="0"/>
          </a:p>
        </p:txBody>
      </p:sp>
      <p:pic>
        <p:nvPicPr>
          <p:cNvPr id="8" name="Picture 7" descr="A picture containing handcart, transport, shopping cart, wheel&#10;&#10;Description automatically generated">
            <a:extLst>
              <a:ext uri="{FF2B5EF4-FFF2-40B4-BE49-F238E27FC236}">
                <a16:creationId xmlns:a16="http://schemas.microsoft.com/office/drawing/2014/main" id="{F09E23B9-AB0F-5D4D-CE1C-0665CFAADE9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5280" y="4728844"/>
            <a:ext cx="1209040" cy="139551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304BC93-1BD4-9A3F-F1DA-81D42B500B43}"/>
              </a:ext>
            </a:extLst>
          </p:cNvPr>
          <p:cNvSpPr txBox="1"/>
          <p:nvPr/>
        </p:nvSpPr>
        <p:spPr>
          <a:xfrm>
            <a:off x="2754438" y="6186488"/>
            <a:ext cx="668312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>
                <a:hlinkClick r:id="rId4" tooltip="https://www.scienceimage.csiro.au/library/landscapes/i/6380/section-of-the-perth-kalgoorlie-water-supply-pipeline-near-merredin-wa-1976-/"/>
              </a:rPr>
              <a:t>This Photo</a:t>
            </a:r>
            <a:r>
              <a:rPr lang="en-GB" sz="900"/>
              <a:t> by Unknown Author is licensed under </a:t>
            </a:r>
            <a:r>
              <a:rPr lang="en-GB" sz="900">
                <a:hlinkClick r:id="rId6" tooltip="https://creativecommons.org/licenses/by/3.0/"/>
              </a:rPr>
              <a:t>CC BY</a:t>
            </a:r>
            <a:endParaRPr lang="en-GB" sz="900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3A96E49-A58E-3215-1C34-73734A4985DD}"/>
              </a:ext>
            </a:extLst>
          </p:cNvPr>
          <p:cNvCxnSpPr>
            <a:cxnSpLocks/>
          </p:cNvCxnSpPr>
          <p:nvPr/>
        </p:nvCxnSpPr>
        <p:spPr>
          <a:xfrm flipV="1">
            <a:off x="4719182" y="3813754"/>
            <a:ext cx="3032898" cy="559385"/>
          </a:xfrm>
          <a:prstGeom prst="straightConnector1">
            <a:avLst/>
          </a:prstGeom>
          <a:ln w="69850">
            <a:solidFill>
              <a:schemeClr val="bg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D2E8B0DC-983A-05AD-BB83-DA0E9BDD4C3B}"/>
              </a:ext>
            </a:extLst>
          </p:cNvPr>
          <p:cNvSpPr txBox="1"/>
          <p:nvPr/>
        </p:nvSpPr>
        <p:spPr>
          <a:xfrm rot="21112972">
            <a:off x="5730870" y="3984623"/>
            <a:ext cx="16838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</a:rPr>
              <a:t>1 metre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2D2C0DF-8375-C066-F15F-BDB9A815CF92}"/>
              </a:ext>
            </a:extLst>
          </p:cNvPr>
          <p:cNvSpPr txBox="1"/>
          <p:nvPr/>
        </p:nvSpPr>
        <p:spPr>
          <a:xfrm>
            <a:off x="8209280" y="4507443"/>
            <a:ext cx="257269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X</a:t>
            </a:r>
            <a:r>
              <a:rPr lang="en-GB" sz="4400" dirty="0">
                <a:solidFill>
                  <a:schemeClr val="bg1"/>
                </a:solidFill>
              </a:rPr>
              <a:t> 1030</a:t>
            </a:r>
          </a:p>
        </p:txBody>
      </p:sp>
    </p:spTree>
    <p:extLst>
      <p:ext uri="{BB962C8B-B14F-4D97-AF65-F5344CB8AC3E}">
        <p14:creationId xmlns:p14="http://schemas.microsoft.com/office/powerpoint/2010/main" val="1391665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2434" y="919616"/>
            <a:ext cx="4155622" cy="523422"/>
          </a:xfrm>
        </p:spPr>
        <p:txBody>
          <a:bodyPr rtlCol="0">
            <a:normAutofit fontScale="90000"/>
          </a:bodyPr>
          <a:lstStyle/>
          <a:p>
            <a:pPr rtl="0"/>
            <a:r>
              <a:rPr lang="en-GB" dirty="0"/>
              <a:t>What is CO2?</a:t>
            </a:r>
          </a:p>
        </p:txBody>
      </p:sp>
      <p:pic>
        <p:nvPicPr>
          <p:cNvPr id="9" name="Content Placeholder 8" descr="A fire extinguisher with a black handle&#10;&#10;Description automatically generated with medium confidence">
            <a:extLst>
              <a:ext uri="{FF2B5EF4-FFF2-40B4-BE49-F238E27FC236}">
                <a16:creationId xmlns:a16="http://schemas.microsoft.com/office/drawing/2014/main" id="{D7759111-D6CE-7191-64E8-0050350641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623302" y="257176"/>
            <a:ext cx="5048835" cy="5986462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82434" y="1443038"/>
            <a:ext cx="4155622" cy="4538662"/>
          </a:xfrm>
        </p:spPr>
        <p:txBody>
          <a:bodyPr rtlCol="0">
            <a:normAutofit/>
          </a:bodyPr>
          <a:lstStyle/>
          <a:p>
            <a:pPr rtl="0"/>
            <a:r>
              <a:rPr lang="en-GB" sz="2800" dirty="0"/>
              <a:t>Most Common Image of CO2 is a Fire Extinguisher</a:t>
            </a:r>
          </a:p>
          <a:p>
            <a:pPr rtl="0"/>
            <a:r>
              <a:rPr lang="en-GB" sz="2800" dirty="0"/>
              <a:t>What Does an Extinguisher Do?</a:t>
            </a:r>
          </a:p>
          <a:p>
            <a:pPr rtl="0"/>
            <a:r>
              <a:rPr lang="en-GB" sz="2800" dirty="0"/>
              <a:t>- Removes OXYGEN which stops the source of ignition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en-GB" smtClean="0"/>
              <a:t>14</a:t>
            </a:fld>
            <a:endParaRPr lang="en-GB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/>
              <a:t>GOTEC Guardians of The East Coast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1194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7982E-F110-7889-BC19-A4C58817C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Much CO2 is Safe?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7BC966-E8FD-DF9F-25E6-7A4C16530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CD8D479-8942-46E8-A226-A4E01F7A105C}" type="slidenum">
              <a:rPr lang="en-GB" noProof="0" smtClean="0"/>
              <a:t>15</a:t>
            </a:fld>
            <a:endParaRPr lang="en-GB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2BD44E-8EC5-43DF-7C11-399354F15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n-GB" noProof="0"/>
              <a:t>GOTEC Guardians of The East Coast</a:t>
            </a:r>
            <a:endParaRPr lang="en-GB" noProof="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ABB8E62-E6AC-EE45-572B-603299021F8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0027" y="1459653"/>
            <a:ext cx="9583094" cy="5122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845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GB" dirty="0"/>
              <a:t>Where Will The C O2 End Up?</a:t>
            </a:r>
          </a:p>
        </p:txBody>
      </p:sp>
      <p:pic>
        <p:nvPicPr>
          <p:cNvPr id="2" name="Picture 1" descr="A blue and yellow logo&#10;&#10;Description automatically generated with medium confidence">
            <a:extLst>
              <a:ext uri="{FF2B5EF4-FFF2-40B4-BE49-F238E27FC236}">
                <a16:creationId xmlns:a16="http://schemas.microsoft.com/office/drawing/2014/main" id="{2CE33457-95B6-4C30-06B0-CD9D520E6B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7283" y="0"/>
            <a:ext cx="1857634" cy="1676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337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0EF8786-85AE-8E1C-B95F-4BB154F64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Where Will The CO2 End Up?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9BB23A-34BF-E568-2648-5891ED930D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0027" y="1566001"/>
            <a:ext cx="9371948" cy="5015912"/>
          </a:xfrm>
        </p:spPr>
        <p:txBody>
          <a:bodyPr>
            <a:normAutofit/>
          </a:bodyPr>
          <a:lstStyle/>
          <a:p>
            <a:r>
              <a:rPr lang="en-GB" dirty="0"/>
              <a:t>Just off our coastline are some of the largest pockets beneath the ocean which once contained North Sea Gas</a:t>
            </a:r>
          </a:p>
          <a:p>
            <a:r>
              <a:rPr lang="en-GB" dirty="0"/>
              <a:t>Now that the gas fields have been depleted, we are left with huge pockets or bubbles beneath the seabed</a:t>
            </a:r>
          </a:p>
          <a:p>
            <a:r>
              <a:rPr lang="en-GB" dirty="0"/>
              <a:t>Viking CCS believe that the pockets which they are proposing to access would allow them to put  300 million tonnes of CO2</a:t>
            </a:r>
          </a:p>
          <a:p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en-GB" smtClean="0"/>
              <a:t>17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/>
              <a:t>GOTEC Guardians of The East Coast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0522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GB" dirty="0"/>
              <a:t>CO2 Capture and Burial – We Explore What it 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rtl="0"/>
            <a:r>
              <a:rPr lang="en-GB" sz="4000" dirty="0"/>
              <a:t>What is CO2 Capture?</a:t>
            </a:r>
          </a:p>
          <a:p>
            <a:pPr rtl="0"/>
            <a:r>
              <a:rPr lang="en-GB" sz="4000" dirty="0"/>
              <a:t>Why Does it Affect Me?</a:t>
            </a:r>
          </a:p>
          <a:p>
            <a:pPr rtl="0"/>
            <a:r>
              <a:rPr lang="en-GB" sz="4000" dirty="0"/>
              <a:t>Is it Safe</a:t>
            </a:r>
          </a:p>
          <a:p>
            <a:pPr rtl="0"/>
            <a:r>
              <a:rPr lang="en-GB" sz="4000" dirty="0"/>
              <a:t>Has it Been Tried and Tested</a:t>
            </a:r>
          </a:p>
          <a:p>
            <a:pPr rtl="0"/>
            <a:r>
              <a:rPr lang="en-GB" sz="4000" dirty="0"/>
              <a:t>What Can I do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en-GB" smtClean="0"/>
              <a:t>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dirty="0"/>
              <a:t>GOTEC Guardians of The East Coast</a:t>
            </a:r>
          </a:p>
        </p:txBody>
      </p:sp>
    </p:spTree>
    <p:extLst>
      <p:ext uri="{BB962C8B-B14F-4D97-AF65-F5344CB8AC3E}">
        <p14:creationId xmlns:p14="http://schemas.microsoft.com/office/powerpoint/2010/main" val="1627619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GB" dirty="0"/>
              <a:t>What Is CO2 Capture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 rtlCol="0">
            <a:normAutofit lnSpcReduction="10000"/>
          </a:bodyPr>
          <a:lstStyle/>
          <a:p>
            <a:pPr rtl="0"/>
            <a:r>
              <a:rPr lang="en-GB" dirty="0"/>
              <a:t>Fossil fuels - Gas ,Wood Pellets, Coal are burned to generate power</a:t>
            </a:r>
          </a:p>
          <a:p>
            <a:pPr rtl="0"/>
            <a:r>
              <a:rPr lang="en-GB" dirty="0"/>
              <a:t>Burning these fuels creates CO2</a:t>
            </a:r>
          </a:p>
          <a:p>
            <a:pPr rtl="0"/>
            <a:r>
              <a:rPr lang="en-GB" dirty="0"/>
              <a:t>CO2 Contributes to Global Warming</a:t>
            </a:r>
          </a:p>
          <a:p>
            <a:pPr rtl="0"/>
            <a:r>
              <a:rPr lang="en-GB" dirty="0"/>
              <a:t>UK Government has signed up to reduce Carbon (CO2) Emissions to zero by 2050</a:t>
            </a:r>
          </a:p>
          <a:p>
            <a:pPr rtl="0"/>
            <a:r>
              <a:rPr lang="en-GB" dirty="0"/>
              <a:t>Some believe that capture of the CO2 by means of chemical interaction is the way ahead</a:t>
            </a:r>
          </a:p>
          <a:p>
            <a:pPr rtl="0"/>
            <a:r>
              <a:rPr lang="en-GB" dirty="0"/>
              <a:t>Proposal to bury the CO2 in the voids under the sea in the old gas fields</a:t>
            </a:r>
          </a:p>
          <a:p>
            <a:pPr rtl="0"/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en-GB" smtClean="0"/>
              <a:t>3</a:t>
            </a:fld>
            <a:endParaRPr lang="en-GB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/>
              <a:t>GOTEC Guardians of The East Coast</a:t>
            </a:r>
            <a:endParaRPr lang="en-GB" dirty="0"/>
          </a:p>
        </p:txBody>
      </p:sp>
      <p:graphicFrame>
        <p:nvGraphicFramePr>
          <p:cNvPr id="8" name="Content Placeholder 9" descr="Basic cycle diagram with a continuing sequence of stages, tasks or events in a circular flow. Emphasises the stages or steps rather than the connecting arrows or flow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328709907"/>
              </p:ext>
            </p:extLst>
          </p:nvPr>
        </p:nvGraphicFramePr>
        <p:xfrm>
          <a:off x="6172200" y="1555750"/>
          <a:ext cx="4610100" cy="4621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9071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GB" dirty="0"/>
              <a:t>Why Does It Affect Me?</a:t>
            </a:r>
          </a:p>
        </p:txBody>
      </p:sp>
      <p:pic>
        <p:nvPicPr>
          <p:cNvPr id="2" name="Picture 1" descr="A blue and yellow logo&#10;&#10;Description automatically generated with medium confidence">
            <a:extLst>
              <a:ext uri="{FF2B5EF4-FFF2-40B4-BE49-F238E27FC236}">
                <a16:creationId xmlns:a16="http://schemas.microsoft.com/office/drawing/2014/main" id="{E9C13E6C-8F35-E26A-7ACF-9F37B62FE3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7283" y="0"/>
            <a:ext cx="1857634" cy="1676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628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GB" dirty="0"/>
              <a:t>The Viking CCS Project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CB51B-EA92-B968-4327-B12FB865E5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Go Straight to Secretary of State to avoid scrutiny and objection</a:t>
            </a:r>
          </a:p>
          <a:p>
            <a:r>
              <a:rPr lang="en-GB" dirty="0"/>
              <a:t>Compulsory purchase anything along the route of the pipeline that is required to site the pipeline, associated shut off valves, and terminal facilities</a:t>
            </a:r>
          </a:p>
          <a:p>
            <a:r>
              <a:rPr lang="en-GB" dirty="0"/>
              <a:t>Lay a pipe from Immingham to Theddlethorpe (former Conoco site) on land which is mostly agricultural NOT all of which will be buried</a:t>
            </a:r>
          </a:p>
          <a:p>
            <a:r>
              <a:rPr lang="en-GB" dirty="0"/>
              <a:t>Build a facility to take the CO2 </a:t>
            </a:r>
          </a:p>
          <a:p>
            <a:r>
              <a:rPr lang="en-GB" dirty="0"/>
              <a:t>Scrub the CO2 from polluters in the South Humber area (and potentially overseas polluters) using chemicals</a:t>
            </a:r>
          </a:p>
          <a:p>
            <a:r>
              <a:rPr lang="en-GB" dirty="0"/>
              <a:t>Compress the resulting output</a:t>
            </a:r>
          </a:p>
          <a:p>
            <a:r>
              <a:rPr lang="en-GB" dirty="0"/>
              <a:t>Pump it down the pipeline</a:t>
            </a:r>
          </a:p>
          <a:p>
            <a:r>
              <a:rPr lang="en-GB" dirty="0"/>
              <a:t>Pump it into the pockets beneath the sea where previously natural gas was extracted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en-GB" smtClean="0"/>
              <a:t>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/>
              <a:t>GOTEC Guardians of The East Coast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2294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GB" dirty="0"/>
              <a:t>Is It Safe?</a:t>
            </a:r>
          </a:p>
        </p:txBody>
      </p:sp>
      <p:pic>
        <p:nvPicPr>
          <p:cNvPr id="2" name="Picture 1" descr="A blue and yellow logo&#10;&#10;Description automatically generated with medium confidence">
            <a:extLst>
              <a:ext uri="{FF2B5EF4-FFF2-40B4-BE49-F238E27FC236}">
                <a16:creationId xmlns:a16="http://schemas.microsoft.com/office/drawing/2014/main" id="{0B7D9B6F-539B-1B10-983D-746A80EF2A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7283" y="0"/>
            <a:ext cx="1857634" cy="1676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617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GB" dirty="0"/>
              <a:t>Firstly – Let’s Look At The “Scrubbing” Process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302B31E-C4BF-FDB4-4B74-83C6A62718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To get the CO2 from exhaust gases produced as a result of petrochemical and power production amines are used.</a:t>
            </a:r>
          </a:p>
          <a:p>
            <a:r>
              <a:rPr lang="en-GB" dirty="0"/>
              <a:t>The resulting output is processed (the dense phase), and the CO2 is captured, dewatered and compressed or heated so that the CO2 is ready for transportation down the pipelines.</a:t>
            </a:r>
          </a:p>
          <a:p>
            <a:r>
              <a:rPr lang="en-GB" dirty="0"/>
              <a:t>This process creates Nitramines and Nitrosamines which are toxic in high concentration</a:t>
            </a:r>
          </a:p>
          <a:p>
            <a:r>
              <a:rPr lang="en-GB" dirty="0"/>
              <a:t>Water from the dense phase processing, are very likely to contain some very strong acids such as carbonic, sulphuric and nitric</a:t>
            </a:r>
          </a:p>
          <a:p>
            <a:r>
              <a:rPr lang="en-GB" dirty="0"/>
              <a:t>These acids react adversely with carbon steel which the pipeline is potentially will be made from</a:t>
            </a:r>
          </a:p>
          <a:p>
            <a:r>
              <a:rPr lang="en-GB" dirty="0"/>
              <a:t>Localised failure by corrosion of pipelines especially ones which are in the 70 -90-degree range of bends is very possible.</a:t>
            </a:r>
          </a:p>
          <a:p>
            <a:r>
              <a:rPr lang="en-GB" dirty="0"/>
              <a:t>There are 12 areas within the proposal which contain such bends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en-GB" smtClean="0"/>
              <a:t>7</a:t>
            </a:fld>
            <a:endParaRPr lang="en-GB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/>
              <a:t>GOTEC Guardians of The East Coast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8333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GB" dirty="0"/>
              <a:t>Let’s Look At The Proposed Pipeline</a:t>
            </a:r>
          </a:p>
        </p:txBody>
      </p:sp>
      <p:pic>
        <p:nvPicPr>
          <p:cNvPr id="2" name="Picture 1" descr="A blue and yellow logo&#10;&#10;Description automatically generated with medium confidence">
            <a:extLst>
              <a:ext uri="{FF2B5EF4-FFF2-40B4-BE49-F238E27FC236}">
                <a16:creationId xmlns:a16="http://schemas.microsoft.com/office/drawing/2014/main" id="{2CE33457-95B6-4C30-06B0-CD9D520E6B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7283" y="0"/>
            <a:ext cx="1857634" cy="1676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944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0EF8786-85AE-8E1C-B95F-4BB154F64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Pipeline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9BB23A-34BF-E568-2648-5891ED930D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Proposed 53-kilometre pipeline carrying CO2 at 1200 pounds per square inch</a:t>
            </a:r>
          </a:p>
          <a:p>
            <a:r>
              <a:rPr lang="en-GB" dirty="0"/>
              <a:t>Circa 9858 tonnes of CO2</a:t>
            </a:r>
          </a:p>
          <a:p>
            <a:r>
              <a:rPr lang="en-GB" dirty="0"/>
              <a:t>1 tonne of CO2 is around 553 cubic metres</a:t>
            </a:r>
          </a:p>
          <a:p>
            <a:r>
              <a:rPr lang="en-GB" dirty="0"/>
              <a:t>The Safety Valves are to be spaced at 10.5 kilometres, 10.5 kilometres and 15.5 kilometres on the final leg to the Theddlethorpe terminal</a:t>
            </a:r>
          </a:p>
          <a:p>
            <a:r>
              <a:rPr lang="en-GB" dirty="0"/>
              <a:t>This means 1953 tonnes between Immingham and valve one</a:t>
            </a:r>
          </a:p>
          <a:p>
            <a:r>
              <a:rPr lang="en-GB" dirty="0"/>
              <a:t>1953 tonnes between valve one and valve two</a:t>
            </a:r>
          </a:p>
          <a:p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en-GB" smtClean="0"/>
              <a:t>9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/>
              <a:t>GOTEC Guardians of The East Coast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062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Ecology 16x9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063275_TF03098889" id="{B3734755-A021-458A-A8F6-F6986161A830}" vid="{23DB80E9-0F0D-4FFA-88C9-84FBDCB4C26D}"/>
    </a:ext>
  </a:extLst>
</a:theme>
</file>

<file path=ppt/theme/theme2.xml><?xml version="1.0" encoding="utf-8"?>
<a:theme xmlns:a="http://schemas.openxmlformats.org/drawingml/2006/main" name="Office Theme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{1CA0E951-7699-49B8-894D-16340A1D118A}tf03098889_win32</Template>
  <TotalTime>209</TotalTime>
  <Words>742</Words>
  <Application>Microsoft Office PowerPoint</Application>
  <PresentationFormat>Widescreen</PresentationFormat>
  <Paragraphs>110</Paragraphs>
  <Slides>17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Corbel</vt:lpstr>
      <vt:lpstr>Ecology 16x9</vt:lpstr>
      <vt:lpstr>Carbon Capture</vt:lpstr>
      <vt:lpstr>CO2 Capture and Burial – We Explore What it is</vt:lpstr>
      <vt:lpstr>What Is CO2 Capture</vt:lpstr>
      <vt:lpstr>Why Does It Affect Me?</vt:lpstr>
      <vt:lpstr>The Viking CCS Project</vt:lpstr>
      <vt:lpstr>Is It Safe?</vt:lpstr>
      <vt:lpstr>Firstly – Let’s Look At The “Scrubbing” Process</vt:lpstr>
      <vt:lpstr>Let’s Look At The Proposed Pipeline</vt:lpstr>
      <vt:lpstr>The Pipeline</vt:lpstr>
      <vt:lpstr>How Much CO2 Will The Pipeline Carry?</vt:lpstr>
      <vt:lpstr>How Much CO2 Will The Pipeline Carry?</vt:lpstr>
      <vt:lpstr>The Pipeline</vt:lpstr>
      <vt:lpstr>The Pipeline</vt:lpstr>
      <vt:lpstr>What is CO2?</vt:lpstr>
      <vt:lpstr>How Much CO2 is Safe?</vt:lpstr>
      <vt:lpstr>Where Will The C O2 End Up?</vt:lpstr>
      <vt:lpstr>Where Will The CO2 End Up?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Carbon Capture</dc:title>
  <dc:creator>Harvey CB</dc:creator>
  <cp:lastModifiedBy>Harvey CB</cp:lastModifiedBy>
  <cp:revision>6</cp:revision>
  <dcterms:created xsi:type="dcterms:W3CDTF">2023-05-24T12:09:59Z</dcterms:created>
  <dcterms:modified xsi:type="dcterms:W3CDTF">2023-06-19T17:55:42Z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